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5" r:id="rId1"/>
  </p:sldMasterIdLst>
  <p:notesMasterIdLst>
    <p:notesMasterId r:id="rId13"/>
  </p:notesMasterIdLst>
  <p:sldIdLst>
    <p:sldId id="525" r:id="rId2"/>
    <p:sldId id="529" r:id="rId3"/>
    <p:sldId id="530" r:id="rId4"/>
    <p:sldId id="531" r:id="rId5"/>
    <p:sldId id="532" r:id="rId6"/>
    <p:sldId id="534" r:id="rId7"/>
    <p:sldId id="535" r:id="rId8"/>
    <p:sldId id="536" r:id="rId9"/>
    <p:sldId id="537" r:id="rId10"/>
    <p:sldId id="538" r:id="rId11"/>
    <p:sldId id="533" r:id="rId12"/>
  </p:sldIdLst>
  <p:sldSz cx="10693400" cy="7561263"/>
  <p:notesSz cx="6808788" cy="9940925"/>
  <p:defaultTextStyle>
    <a:defPPr>
      <a:defRPr lang="ru-RU"/>
    </a:defPPr>
    <a:lvl1pPr marL="0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20954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41907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62856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83810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604763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25715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46668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67621" algn="l" defTabSz="1041907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6008"/>
    <a:srgbClr val="6ABAD0"/>
    <a:srgbClr val="BAE6E8"/>
    <a:srgbClr val="80ABE0"/>
    <a:srgbClr val="AD5207"/>
    <a:srgbClr val="3A7DCE"/>
    <a:srgbClr val="72A2DC"/>
    <a:srgbClr val="6AA4FA"/>
    <a:srgbClr val="C72F50"/>
    <a:srgbClr val="B12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5" autoAdjust="0"/>
    <p:restoredTop sz="93838" autoAdjust="0"/>
  </p:normalViewPr>
  <p:slideViewPr>
    <p:cSldViewPr showGuides="1">
      <p:cViewPr varScale="1">
        <p:scale>
          <a:sx n="65" d="100"/>
          <a:sy n="65" d="100"/>
        </p:scale>
        <p:origin x="-1500" y="-102"/>
      </p:cViewPr>
      <p:guideLst>
        <p:guide orient="horz" pos="2382"/>
        <p:guide orient="horz" pos="1116"/>
        <p:guide orient="horz" pos="348"/>
        <p:guide orient="horz" pos="4470"/>
        <p:guide pos="3368"/>
        <p:guide pos="828"/>
        <p:guide pos="1824"/>
        <p:guide pos="6011"/>
        <p:guide pos="6457"/>
        <p:guide pos="606"/>
      </p:guideLst>
    </p:cSldViewPr>
  </p:slideViewPr>
  <p:outlineViewPr>
    <p:cViewPr>
      <p:scale>
        <a:sx n="33" d="100"/>
        <a:sy n="33" d="100"/>
      </p:scale>
      <p:origin x="0" y="132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932" y="-96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10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48" y="10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03.06.2021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7713"/>
            <a:ext cx="5275262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86" tIns="46042" rIns="92086" bIns="4604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2" y="4721951"/>
            <a:ext cx="5447030" cy="4473416"/>
          </a:xfrm>
          <a:prstGeom prst="rect">
            <a:avLst/>
          </a:prstGeom>
        </p:spPr>
        <p:txBody>
          <a:bodyPr vert="horz" lIns="92086" tIns="46042" rIns="92086" bIns="4604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9442162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48" y="9442162"/>
            <a:ext cx="2950477" cy="497046"/>
          </a:xfrm>
          <a:prstGeom prst="rect">
            <a:avLst/>
          </a:prstGeom>
        </p:spPr>
        <p:txBody>
          <a:bodyPr vert="horz" lIns="92086" tIns="46042" rIns="92086" bIns="46042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25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954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1907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2856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3810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4763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5715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6668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7621" algn="l" defTabSz="104190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5"/>
            <a:ext cx="10691543" cy="755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3708624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5364808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53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930290" y="5652278"/>
            <a:ext cx="1080479" cy="4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91426" bIns="45713"/>
          <a:lstStyle>
            <a:lvl1pPr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4283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7" y="1771649"/>
            <a:ext cx="8561139" cy="5324476"/>
          </a:xfrm>
        </p:spPr>
        <p:txBody>
          <a:bodyPr/>
          <a:lstStyle>
            <a:lvl1pPr marL="363484" indent="0">
              <a:buFontTx/>
              <a:buNone/>
              <a:defRPr b="1">
                <a:latin typeface="+mj-lt"/>
              </a:defRPr>
            </a:lvl1pPr>
            <a:lvl2pPr marL="360309" indent="3175">
              <a:defRPr>
                <a:latin typeface="+mj-lt"/>
              </a:defRPr>
            </a:lvl2pPr>
            <a:lvl3pPr marL="628555" indent="-260311">
              <a:tabLst/>
              <a:defRPr>
                <a:latin typeface="+mj-lt"/>
              </a:defRPr>
            </a:lvl3pPr>
            <a:lvl4pPr marL="0" indent="360309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62026" y="552452"/>
            <a:ext cx="8580438" cy="1219199"/>
          </a:xfrm>
        </p:spPr>
        <p:txBody>
          <a:bodyPr/>
          <a:lstStyle>
            <a:lvl1pPr marL="0" marR="0" indent="0" defTabSz="10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856E9-D54F-41F8-AAD8-110CBD6F801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21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0691544" cy="755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7" y="1771649"/>
            <a:ext cx="8561139" cy="5324476"/>
          </a:xfrm>
        </p:spPr>
        <p:txBody>
          <a:bodyPr/>
          <a:lstStyle>
            <a:lvl1pPr marL="363484" indent="0">
              <a:buFontTx/>
              <a:buNone/>
              <a:defRPr b="1">
                <a:latin typeface="+mj-lt"/>
              </a:defRPr>
            </a:lvl1pPr>
            <a:lvl2pPr marL="363484" indent="0">
              <a:defRPr>
                <a:latin typeface="+mj-lt"/>
              </a:defRPr>
            </a:lvl2pPr>
            <a:lvl3pPr marL="628555" indent="-260311">
              <a:defRPr>
                <a:latin typeface="+mj-lt"/>
              </a:defRPr>
            </a:lvl3pPr>
            <a:lvl4pPr marL="0" indent="360309">
              <a:defRPr>
                <a:latin typeface="+mj-lt"/>
              </a:defRPr>
            </a:lvl4pPr>
            <a:lvl5pPr marL="1434884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961197" y="552452"/>
            <a:ext cx="8581268" cy="1219199"/>
          </a:xfrm>
        </p:spPr>
        <p:txBody>
          <a:bodyPr/>
          <a:lstStyle>
            <a:lvl1pPr marL="0" marR="0" indent="0" defTabSz="10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3D394-385F-4FC0-BB11-C19BB17F055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15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0691544" cy="755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7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7" y="3781426"/>
            <a:ext cx="8561139" cy="3314700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5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429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0857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072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286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5014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1715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5F874-2BAB-40A5-A046-BF2360F3A68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240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2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59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0F209-1438-452B-ACB1-4B8EF85CF8E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225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5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6" y="1771651"/>
            <a:ext cx="4297419" cy="62624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50" indent="0">
              <a:buNone/>
              <a:defRPr sz="2300" b="1"/>
            </a:lvl2pPr>
            <a:lvl3pPr marL="1042900" indent="0">
              <a:buNone/>
              <a:defRPr sz="2000" b="1"/>
            </a:lvl3pPr>
            <a:lvl4pPr marL="1564348" indent="0">
              <a:buNone/>
              <a:defRPr sz="1800" b="1"/>
            </a:lvl4pPr>
            <a:lvl5pPr marL="2085798" indent="0">
              <a:buNone/>
              <a:defRPr sz="1800" b="1"/>
            </a:lvl5pPr>
            <a:lvl6pPr marL="2607248" indent="0">
              <a:buNone/>
              <a:defRPr sz="1800" b="1"/>
            </a:lvl6pPr>
            <a:lvl7pPr marL="3128698" indent="0">
              <a:buNone/>
              <a:defRPr sz="1800" b="1"/>
            </a:lvl7pPr>
            <a:lvl8pPr marL="3650148" indent="0">
              <a:buNone/>
              <a:defRPr sz="1800" b="1"/>
            </a:lvl8pPr>
            <a:lvl9pPr marL="417159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6" y="2397901"/>
            <a:ext cx="4297419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2" y="1771651"/>
            <a:ext cx="4195762" cy="62624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50" indent="0">
              <a:buNone/>
              <a:defRPr sz="2300" b="1"/>
            </a:lvl2pPr>
            <a:lvl3pPr marL="1042900" indent="0">
              <a:buNone/>
              <a:defRPr sz="2000" b="1"/>
            </a:lvl3pPr>
            <a:lvl4pPr marL="1564348" indent="0">
              <a:buNone/>
              <a:defRPr sz="1800" b="1"/>
            </a:lvl4pPr>
            <a:lvl5pPr marL="2085798" indent="0">
              <a:buNone/>
              <a:defRPr sz="1800" b="1"/>
            </a:lvl5pPr>
            <a:lvl6pPr marL="2607248" indent="0">
              <a:buNone/>
              <a:defRPr sz="1800" b="1"/>
            </a:lvl6pPr>
            <a:lvl7pPr marL="3128698" indent="0">
              <a:buNone/>
              <a:defRPr sz="1800" b="1"/>
            </a:lvl7pPr>
            <a:lvl8pPr marL="3650148" indent="0">
              <a:buNone/>
              <a:defRPr sz="1800" b="1"/>
            </a:lvl8pPr>
            <a:lvl9pPr marL="417159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2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6D6FC-6235-43BE-95EA-70D39C83007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40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2334"/>
            <a:ext cx="10691543" cy="755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2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55B4C-07DC-4652-8FCB-E1B10776343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87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579504" y="6476082"/>
            <a:ext cx="662769" cy="718787"/>
          </a:xfrm>
        </p:spPr>
        <p:txBody>
          <a:bodyPr/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2B2745A5-23BF-43C0-B796-4FC0FBDBD3DC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875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2" y="301052"/>
            <a:ext cx="3518055" cy="128121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7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2" y="1582265"/>
            <a:ext cx="3518055" cy="5172114"/>
          </a:xfrm>
        </p:spPr>
        <p:txBody>
          <a:bodyPr/>
          <a:lstStyle>
            <a:lvl1pPr marL="0" indent="0">
              <a:buNone/>
              <a:defRPr sz="1700"/>
            </a:lvl1pPr>
            <a:lvl2pPr marL="521450" indent="0">
              <a:buNone/>
              <a:defRPr sz="1400"/>
            </a:lvl2pPr>
            <a:lvl3pPr marL="1042900" indent="0">
              <a:buNone/>
              <a:defRPr sz="1100"/>
            </a:lvl3pPr>
            <a:lvl4pPr marL="1564348" indent="0">
              <a:buNone/>
              <a:defRPr sz="1000"/>
            </a:lvl4pPr>
            <a:lvl5pPr marL="2085798" indent="0">
              <a:buNone/>
              <a:defRPr sz="1000"/>
            </a:lvl5pPr>
            <a:lvl6pPr marL="2607248" indent="0">
              <a:buNone/>
              <a:defRPr sz="1000"/>
            </a:lvl6pPr>
            <a:lvl7pPr marL="3128698" indent="0">
              <a:buNone/>
              <a:defRPr sz="1000"/>
            </a:lvl7pPr>
            <a:lvl8pPr marL="3650148" indent="0">
              <a:buNone/>
              <a:defRPr sz="1000"/>
            </a:lvl8pPr>
            <a:lvl9pPr marL="417159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0024-3827-48A0-B9E0-B33013E36071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4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2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21450" indent="0">
              <a:buNone/>
              <a:defRPr sz="3200"/>
            </a:lvl2pPr>
            <a:lvl3pPr marL="1042900" indent="0">
              <a:buNone/>
              <a:defRPr sz="2700"/>
            </a:lvl3pPr>
            <a:lvl4pPr marL="1564348" indent="0">
              <a:buNone/>
              <a:defRPr sz="2300"/>
            </a:lvl4pPr>
            <a:lvl5pPr marL="2085798" indent="0">
              <a:buNone/>
              <a:defRPr sz="2300"/>
            </a:lvl5pPr>
            <a:lvl6pPr marL="2607248" indent="0">
              <a:buNone/>
              <a:defRPr sz="2300"/>
            </a:lvl6pPr>
            <a:lvl7pPr marL="3128698" indent="0">
              <a:buNone/>
              <a:defRPr sz="2300"/>
            </a:lvl7pPr>
            <a:lvl8pPr marL="3650148" indent="0">
              <a:buNone/>
              <a:defRPr sz="2300"/>
            </a:lvl8pPr>
            <a:lvl9pPr marL="4171598" indent="0">
              <a:buNone/>
              <a:defRPr sz="2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700"/>
            </a:lvl1pPr>
            <a:lvl2pPr marL="521450" indent="0">
              <a:buNone/>
              <a:defRPr sz="1400"/>
            </a:lvl2pPr>
            <a:lvl3pPr marL="1042900" indent="0">
              <a:buNone/>
              <a:defRPr sz="1100"/>
            </a:lvl3pPr>
            <a:lvl4pPr marL="1564348" indent="0">
              <a:buNone/>
              <a:defRPr sz="1000"/>
            </a:lvl4pPr>
            <a:lvl5pPr marL="2085798" indent="0">
              <a:buNone/>
              <a:defRPr sz="1000"/>
            </a:lvl5pPr>
            <a:lvl6pPr marL="2607248" indent="0">
              <a:buNone/>
              <a:defRPr sz="1000"/>
            </a:lvl6pPr>
            <a:lvl7pPr marL="3128698" indent="0">
              <a:buNone/>
              <a:defRPr sz="1000"/>
            </a:lvl7pPr>
            <a:lvl8pPr marL="3650148" indent="0">
              <a:buNone/>
              <a:defRPr sz="1000"/>
            </a:lvl8pPr>
            <a:lvl9pPr marL="417159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66AF8-7242-4A18-A249-9248331998B1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8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32C74-0039-4638-A3F2-6D7E05C586D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75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5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5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747E-48D3-4A27-9D2C-DE98AB4D7DD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7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54238" y="539091"/>
            <a:ext cx="8588137" cy="1225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90" tIns="52145" rIns="104290" bIns="521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54238" y="1764295"/>
            <a:ext cx="8588137" cy="533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90" tIns="52145" rIns="104290" bIns="52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2"/>
            <a:ext cx="2495127" cy="401400"/>
          </a:xfrm>
          <a:prstGeom prst="rect">
            <a:avLst/>
          </a:prstGeom>
        </p:spPr>
        <p:txBody>
          <a:bodyPr vert="horz" lIns="104290" tIns="52145" rIns="104290" bIns="52145" rtlCol="0" anchor="ctr"/>
          <a:lstStyle>
            <a:lvl1pPr algn="l" defTabSz="1042900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2"/>
            <a:ext cx="3386243" cy="401400"/>
          </a:xfrm>
          <a:prstGeom prst="rect">
            <a:avLst/>
          </a:prstGeom>
        </p:spPr>
        <p:txBody>
          <a:bodyPr vert="horz" lIns="104290" tIns="52145" rIns="104290" bIns="52145" rtlCol="0" anchor="ctr"/>
          <a:lstStyle>
            <a:lvl1pPr algn="ctr" defTabSz="1042900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5450" y="6660447"/>
            <a:ext cx="724032" cy="697784"/>
          </a:xfrm>
          <a:prstGeom prst="rect">
            <a:avLst/>
          </a:prstGeom>
        </p:spPr>
        <p:txBody>
          <a:bodyPr vert="horz" lIns="104290" tIns="52145" rIns="104290" bIns="52145" rtlCol="0" anchor="ctr">
            <a:normAutofit/>
          </a:bodyPr>
          <a:lstStyle>
            <a:lvl1pPr algn="ctr" defTabSz="1042900" fontAlgn="auto">
              <a:lnSpc>
                <a:spcPts val="2399"/>
              </a:lnSpc>
              <a:spcBef>
                <a:spcPts val="0"/>
              </a:spcBef>
              <a:spcAft>
                <a:spcPts val="0"/>
              </a:spcAft>
              <a:defRPr sz="27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B39213-1FDC-4642-A98D-D168A82D12FB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4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ftr="0" dt="0"/>
  <p:txStyles>
    <p:titleStyle>
      <a:lvl1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2pPr>
      <a:lvl3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3pPr>
      <a:lvl4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4pPr>
      <a:lvl5pPr algn="l" defTabSz="1042490" rtl="0" eaLnBrk="0" fontAlgn="base" hangingPunct="0">
        <a:lnSpc>
          <a:spcPts val="5206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5pPr>
      <a:lvl6pPr marL="457132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6pPr>
      <a:lvl7pPr marL="914262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7pPr>
      <a:lvl8pPr marL="1371394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8pPr>
      <a:lvl9pPr marL="1828525" algn="l" defTabSz="1042831" rtl="0" fontAlgn="base">
        <a:lnSpc>
          <a:spcPts val="520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9pPr>
    </p:titleStyle>
    <p:bodyStyle>
      <a:lvl1pPr marL="363047" indent="-363047" algn="l" defTabSz="1042490" rtl="0" eaLnBrk="0" fontAlgn="base" hangingPunct="0">
        <a:spcBef>
          <a:spcPct val="20000"/>
        </a:spcBef>
        <a:spcAft>
          <a:spcPct val="0"/>
        </a:spcAft>
        <a:buFont typeface="+mj-lt"/>
        <a:defRPr sz="3600" kern="1200">
          <a:solidFill>
            <a:srgbClr val="005AA9"/>
          </a:solidFill>
          <a:latin typeface="+mj-lt"/>
          <a:ea typeface="+mn-ea"/>
          <a:cs typeface="+mn-cs"/>
        </a:defRPr>
      </a:lvl1pPr>
      <a:lvl2pPr marL="363047" indent="93297" algn="l" defTabSz="1042490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rgbClr val="504F53"/>
          </a:solidFill>
          <a:latin typeface="+mj-lt"/>
          <a:ea typeface="+mn-ea"/>
          <a:cs typeface="+mn-cs"/>
        </a:defRPr>
      </a:lvl2pPr>
      <a:lvl3pPr marL="711895" indent="-259608" algn="l" defTabSz="104249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8214" indent="-1239225" algn="just" defTabSz="1042490" rtl="0" eaLnBrk="0" fontAlgn="base" hangingPunct="0">
        <a:lnSpc>
          <a:spcPts val="1805"/>
        </a:lnSpc>
        <a:spcBef>
          <a:spcPts val="400"/>
        </a:spcBef>
        <a:spcAft>
          <a:spcPct val="0"/>
        </a:spcAft>
        <a:buFont typeface="Arial" pitchFamily="34" charset="0"/>
        <a:defRPr sz="1700" kern="1200">
          <a:solidFill>
            <a:srgbClr val="504F53"/>
          </a:solidFill>
          <a:latin typeface="+mj-lt"/>
          <a:ea typeface="+mn-ea"/>
          <a:cs typeface="+mn-cs"/>
        </a:defRPr>
      </a:lvl4pPr>
      <a:lvl5pPr marL="1433931" indent="393469" algn="l" defTabSz="1042490" rtl="0" eaLnBrk="0" fontAlgn="base" hangingPunct="0">
        <a:lnSpc>
          <a:spcPts val="1805"/>
        </a:lnSpc>
        <a:spcBef>
          <a:spcPts val="400"/>
        </a:spcBef>
        <a:spcAft>
          <a:spcPct val="0"/>
        </a:spcAft>
        <a:buFont typeface="Arial" pitchFamily="34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867973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423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873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321" indent="-260725" algn="l" defTabSz="10429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50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00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4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9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24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9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14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598" algn="l" defTabSz="10429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420495" y="4032686"/>
            <a:ext cx="10021350" cy="900074"/>
          </a:xfrm>
        </p:spPr>
        <p:txBody>
          <a:bodyPr anchor="b" anchorCtr="1">
            <a:normAutofit fontScale="90000"/>
          </a:bodyPr>
          <a:lstStyle/>
          <a:p>
            <a:pPr>
              <a:lnSpc>
                <a:spcPct val="100000"/>
              </a:lnSpc>
              <a:defRPr/>
            </a:pPr>
            <a:r>
              <a:rPr lang="ru-RU" sz="2600" dirty="0" smtClean="0"/>
              <a:t>«Схематическая методика работы по реализации ст. 69.1 Федерального закона «О государственной регистрации недвижимости» от 13.07.2015 № 218-ФЗ</a:t>
            </a:r>
            <a:endParaRPr lang="ru-RU" sz="2600" dirty="0"/>
          </a:p>
        </p:txBody>
      </p:sp>
      <p:sp>
        <p:nvSpPr>
          <p:cNvPr id="9219" name="Заголовок 1"/>
          <p:cNvSpPr txBox="1">
            <a:spLocks/>
          </p:cNvSpPr>
          <p:nvPr/>
        </p:nvSpPr>
        <p:spPr bwMode="auto">
          <a:xfrm>
            <a:off x="334169" y="5652839"/>
            <a:ext cx="10359231" cy="124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6581" tIns="58291" rIns="116581" bIns="58291" anchor="b" anchorCtr="1"/>
          <a:lstStyle>
            <a:lvl1pPr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1225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 dirty="0" smtClean="0">
                <a:solidFill>
                  <a:prstClr val="white"/>
                </a:solidFill>
              </a:rPr>
              <a:t>Отдел камерального контроля имущественных налогов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8215" y="4016339"/>
            <a:ext cx="9262043" cy="1059510"/>
          </a:xfrm>
          <a:prstGeom prst="rect">
            <a:avLst/>
          </a:prstGeom>
        </p:spPr>
        <p:txBody>
          <a:bodyPr wrap="none" lIns="133241" tIns="66620" rIns="133241" bIns="66620" anchor="ctr">
            <a:normAutofit lnSpcReduction="10000"/>
          </a:bodyPr>
          <a:lstStyle/>
          <a:p>
            <a:pPr defTabSz="1332408">
              <a:spcBef>
                <a:spcPct val="0"/>
              </a:spcBef>
              <a:defRPr/>
            </a:pPr>
            <a:endParaRPr lang="ru-RU" sz="6100" b="1" dirty="0">
              <a:solidFill>
                <a:srgbClr val="005AA9"/>
              </a:solidFill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022" y="3038508"/>
            <a:ext cx="6904298" cy="529756"/>
          </a:xfrm>
          <a:prstGeom prst="rect">
            <a:avLst/>
          </a:prstGeom>
        </p:spPr>
        <p:txBody>
          <a:bodyPr lIns="133241" tIns="66620" rIns="133241" bIns="66620" anchor="ctr"/>
          <a:lstStyle/>
          <a:p>
            <a:pPr algn="ctr" defTabSz="1332408">
              <a:spcBef>
                <a:spcPct val="0"/>
              </a:spcBef>
              <a:defRPr/>
            </a:pPr>
            <a:r>
              <a:rPr lang="ru-RU" sz="3200" b="1" dirty="0">
                <a:solidFill>
                  <a:prstClr val="white"/>
                </a:solidFill>
                <a:cs typeface="Arial" pitchFamily="34" charset="0"/>
              </a:rPr>
              <a:t>УФНС России по Республике Алтай</a:t>
            </a:r>
          </a:p>
        </p:txBody>
      </p:sp>
    </p:spTree>
    <p:extLst>
      <p:ext uri="{BB962C8B-B14F-4D97-AF65-F5344CB8AC3E}">
        <p14:creationId xmlns:p14="http://schemas.microsoft.com/office/powerpoint/2010/main" val="1482839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7463" y="2010809"/>
            <a:ext cx="2243497" cy="224349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050556" y="4644727"/>
            <a:ext cx="504056" cy="72008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494272" y="442699"/>
            <a:ext cx="7632848" cy="1656184"/>
          </a:xfrm>
          <a:prstGeom prst="ellipse">
            <a:avLst/>
          </a:prstGeom>
          <a:solidFill>
            <a:srgbClr val="92D05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УФНС России по РА + Росреестр РА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(формирование списков ранее учтенных объектов недвижимого имущества)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54612" y="2332211"/>
            <a:ext cx="1703040" cy="1232396"/>
          </a:xfrm>
          <a:prstGeom prst="downArrow">
            <a:avLst/>
          </a:prstGeom>
          <a:solidFill>
            <a:schemeClr val="accent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690516" y="2700511"/>
            <a:ext cx="3240360" cy="86409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02684" y="1476375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54412" y="3708623"/>
            <a:ext cx="5109042" cy="3384376"/>
          </a:xfrm>
          <a:prstGeom prst="roundRect">
            <a:avLst/>
          </a:prstGeom>
          <a:solidFill>
            <a:srgbClr val="6ABAD0">
              <a:alpha val="3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Органы местного самоуправления муниципальных районов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21" y="1889546"/>
            <a:ext cx="2121340" cy="210404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52" y="5400811"/>
            <a:ext cx="2084699" cy="173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668" y="2379453"/>
            <a:ext cx="720080" cy="62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91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82204" y="684287"/>
            <a:ext cx="9289032" cy="792088"/>
          </a:xfrm>
          <a:prstGeom prst="roundRect">
            <a:avLst/>
          </a:prstGeom>
          <a:solidFill>
            <a:srgbClr val="CA6008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Органы местного самоуправления муниципальных районов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4" y="4572719"/>
            <a:ext cx="200025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8228" y="3132559"/>
            <a:ext cx="9289032" cy="345638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2207" y="1692399"/>
            <a:ext cx="9289032" cy="5616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со списками по выявлению правообладателей ранее учтенных объектов недвижимого имущества:</a:t>
            </a: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использование данных </a:t>
            </a:r>
            <a:r>
              <a:rPr lang="ru-RU" sz="2400" dirty="0" err="1" smtClean="0">
                <a:solidFill>
                  <a:schemeClr val="tx1"/>
                </a:solidFill>
              </a:rPr>
              <a:t>похозяйственного</a:t>
            </a:r>
            <a:r>
              <a:rPr lang="ru-RU" sz="2400" dirty="0" smtClean="0">
                <a:solidFill>
                  <a:schemeClr val="tx1"/>
                </a:solidFill>
              </a:rPr>
              <a:t> учета;</a:t>
            </a: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работа с архивной документацией, имеющейся в поселениях;</a:t>
            </a: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осмотр </a:t>
            </a:r>
            <a:r>
              <a:rPr lang="ru-RU" sz="2400" dirty="0">
                <a:solidFill>
                  <a:schemeClr val="tx1"/>
                </a:solidFill>
              </a:rPr>
              <a:t>объектов недвижимого </a:t>
            </a:r>
            <a:r>
              <a:rPr lang="ru-RU" sz="2400" dirty="0" smtClean="0">
                <a:solidFill>
                  <a:schemeClr val="tx1"/>
                </a:solidFill>
              </a:rPr>
              <a:t>имущества;</a:t>
            </a:r>
          </a:p>
          <a:p>
            <a:pPr algn="ctr"/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информационная кампания;</a:t>
            </a:r>
          </a:p>
          <a:p>
            <a:pPr marL="342900" indent="-342900" algn="ctr">
              <a:buFontTx/>
              <a:buChar char="-"/>
            </a:pPr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/>
                </a:solidFill>
              </a:rPr>
              <a:t>направление запросов в иные органы и организации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(слайд № 4):</a:t>
            </a:r>
          </a:p>
          <a:p>
            <a:pPr algn="ctr"/>
            <a:endParaRPr lang="ru-RU" dirty="0" smtClean="0"/>
          </a:p>
          <a:p>
            <a:pPr marL="342900" indent="-342900" algn="ctr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85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8188" y="324247"/>
            <a:ext cx="9073008" cy="6912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3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</a:rPr>
              <a:t>в </a:t>
            </a:r>
            <a:r>
              <a:rPr lang="ru-RU" sz="1300" b="1" dirty="0">
                <a:solidFill>
                  <a:schemeClr val="tx1"/>
                </a:solidFill>
              </a:rPr>
              <a:t>федеральный орган исполнительной власти в сфере внутренних дел либо его территориальный орган </a:t>
            </a:r>
            <a:r>
              <a:rPr lang="ru-RU" sz="1300" dirty="0">
                <a:solidFill>
                  <a:schemeClr val="tx1"/>
                </a:solidFill>
              </a:rPr>
              <a:t>- в </a:t>
            </a:r>
            <a:r>
              <a:rPr lang="ru-RU" sz="1300" dirty="0" smtClean="0">
                <a:solidFill>
                  <a:schemeClr val="tx1"/>
                </a:solidFill>
              </a:rPr>
              <a:t>целях получения </a:t>
            </a:r>
            <a:r>
              <a:rPr lang="ru-RU" sz="1300" dirty="0">
                <a:solidFill>
                  <a:schemeClr val="tx1"/>
                </a:solidFill>
              </a:rPr>
              <a:t>информации о первичной выдаче и (или) замене документа, удостоверяющего личность гражданина Российской Федерации на территории Российской Федерации, выданного лицу, выявленному в порядке, предусмотренном настоящей статьей, в качестве правообладателя ранее учтенного объекта недвижимости, об адресе регистрации такого лица по месту жительства и (или) по месту пребывания, а также о дате и месте его рождения (при условии отсутствия информации о дате и месте его рождения и подтверждающих ее документов в распоряжении уполномоченного органа</a:t>
            </a:r>
            <a:r>
              <a:rPr lang="ru-RU" sz="1300" dirty="0" smtClean="0">
                <a:solidFill>
                  <a:schemeClr val="tx1"/>
                </a:solidFill>
              </a:rPr>
              <a:t>);</a:t>
            </a:r>
          </a:p>
          <a:p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</a:rPr>
              <a:t>в </a:t>
            </a:r>
            <a:r>
              <a:rPr lang="ru-RU" sz="1300" b="1" dirty="0">
                <a:solidFill>
                  <a:schemeClr val="tx1"/>
                </a:solidFill>
              </a:rPr>
              <a:t>орган, уполномоченный на присвоение страхового номера индивидуального лицевого счета в системе обязательного пенсионного страхования</a:t>
            </a:r>
            <a:r>
              <a:rPr lang="ru-RU" sz="1300" dirty="0">
                <a:solidFill>
                  <a:schemeClr val="tx1"/>
                </a:solidFill>
              </a:rPr>
              <a:t>, - в целях получения сведений об этом номере (при условии отсутствия указанных сведений и подтверждающих их документов в распоряжении уполномоченного органа</a:t>
            </a:r>
            <a:r>
              <a:rPr lang="ru-RU" sz="1300" dirty="0" smtClean="0">
                <a:solidFill>
                  <a:schemeClr val="tx1"/>
                </a:solidFill>
              </a:rPr>
              <a:t>);</a:t>
            </a:r>
          </a:p>
          <a:p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</a:rPr>
              <a:t>оператору </a:t>
            </a:r>
            <a:r>
              <a:rPr lang="ru-RU" sz="1300" b="1" dirty="0">
                <a:solidFill>
                  <a:schemeClr val="tx1"/>
                </a:solidFill>
              </a:rPr>
              <a:t>федеральной информационной системы Единый государственный реестр записей актов гражданского состояния </a:t>
            </a:r>
            <a:r>
              <a:rPr lang="ru-RU" sz="1300" dirty="0">
                <a:solidFill>
                  <a:schemeClr val="tx1"/>
                </a:solidFill>
              </a:rPr>
              <a:t>- в целях получения сведений о возможной смерти правообладателя ранее учтенного объекта </a:t>
            </a:r>
            <a:r>
              <a:rPr lang="ru-RU" sz="1300" dirty="0" smtClean="0">
                <a:solidFill>
                  <a:schemeClr val="tx1"/>
                </a:solidFill>
              </a:rPr>
              <a:t>недвижимости</a:t>
            </a:r>
            <a:r>
              <a:rPr lang="ru-RU" sz="1300" dirty="0">
                <a:solidFill>
                  <a:schemeClr val="tx1"/>
                </a:solidFill>
              </a:rPr>
              <a:t>, перемене его имени</a:t>
            </a:r>
            <a:r>
              <a:rPr lang="ru-RU" sz="1300" dirty="0" smtClean="0">
                <a:solidFill>
                  <a:schemeClr val="tx1"/>
                </a:solidFill>
              </a:rPr>
              <a:t>;</a:t>
            </a:r>
          </a:p>
          <a:p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</a:rPr>
              <a:t>нотариусу </a:t>
            </a:r>
            <a:r>
              <a:rPr lang="ru-RU" sz="1300" b="1" dirty="0">
                <a:solidFill>
                  <a:schemeClr val="tx1"/>
                </a:solidFill>
              </a:rPr>
              <a:t>по месту открытия наследства </a:t>
            </a:r>
            <a:r>
              <a:rPr lang="ru-RU" sz="1300" dirty="0">
                <a:solidFill>
                  <a:schemeClr val="tx1"/>
                </a:solidFill>
              </a:rPr>
              <a:t>- в целях получения сведений о лицах, у которых возникли права на ранее учтенный объект недвижимости в результате наследования (при наличии информации о смерти правообладателя ранее учтенного объекта недвижимости</a:t>
            </a:r>
            <a:r>
              <a:rPr lang="ru-RU" sz="1300" dirty="0" smtClean="0">
                <a:solidFill>
                  <a:schemeClr val="tx1"/>
                </a:solidFill>
              </a:rPr>
              <a:t>);</a:t>
            </a:r>
          </a:p>
          <a:p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</a:rPr>
              <a:t>в </a:t>
            </a:r>
            <a:r>
              <a:rPr lang="ru-RU" sz="1300" b="1" dirty="0">
                <a:solidFill>
                  <a:schemeClr val="tx1"/>
                </a:solidFill>
              </a:rPr>
              <a:t>федеральный орган исполнительной власти, осуществляющий государственную регистрацию юридических лиц, физических лиц в качестве индивидуальных предпринимателей и крестьянских (фермерских) хозяйств</a:t>
            </a:r>
            <a:r>
              <a:rPr lang="ru-RU" sz="1300" dirty="0">
                <a:solidFill>
                  <a:schemeClr val="tx1"/>
                </a:solidFill>
              </a:rPr>
              <a:t>, - в целях получения сведений о государственной регистрации юридических лиц, физических лиц в качестве индивидуальных предпринимателей, содержащихся в Едином государственном реестре юридических лиц, Едином государственном реестре индивидуальных предпринимателей</a:t>
            </a:r>
            <a:r>
              <a:rPr lang="ru-RU" sz="1300" dirty="0" smtClean="0">
                <a:solidFill>
                  <a:schemeClr val="tx1"/>
                </a:solidFill>
              </a:rPr>
              <a:t>;</a:t>
            </a:r>
          </a:p>
          <a:p>
            <a:endParaRPr lang="ru-RU" sz="1300" dirty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</a:rPr>
              <a:t>в </a:t>
            </a:r>
            <a:r>
              <a:rPr lang="ru-RU" sz="1300" b="1" dirty="0">
                <a:solidFill>
                  <a:schemeClr val="tx1"/>
                </a:solidFill>
              </a:rPr>
              <a:t>налоговый орган по субъекту Российской Федерации</a:t>
            </a:r>
            <a:r>
              <a:rPr lang="ru-RU" sz="1300" dirty="0">
                <a:solidFill>
                  <a:schemeClr val="tx1"/>
                </a:solidFill>
              </a:rPr>
              <a:t> - в целях получения имеющихся в налоговых органах сведений о ранее учтенных объектах недвижимости, сведений о правообладателях которых недостаточно для постановки на учет правообладателей ранее учтенных объектов недвижимости в налоговом органе по месту нахождения принадлежащих им объектов недвижимости (при условии отсутствия указанных сведений и подтверждающих их документов в распоряжении уполномоченного органа).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4292" y="468263"/>
            <a:ext cx="7920880" cy="288032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400" b="1" noProof="0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ч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.4 ст. 69.1 Федерального закона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 13.07.2015 № 218 - ФЗ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7536579" y="2626001"/>
            <a:ext cx="506739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ответ - 15 дней</a:t>
            </a:r>
            <a:endParaRPr lang="ru-RU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864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2244" y="756295"/>
            <a:ext cx="8784976" cy="86409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6220" y="468263"/>
            <a:ext cx="9073008" cy="792088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Подготовка проекта решения о выявлении правообладателя ранее учтенного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объекта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2244" y="1551326"/>
            <a:ext cx="8568952" cy="5685688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Проект решения содержит: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q"/>
            </a:pPr>
            <a:r>
              <a:rPr lang="ru-RU" sz="1350" b="1" dirty="0" smtClean="0">
                <a:solidFill>
                  <a:schemeClr val="tx1"/>
                </a:solidFill>
              </a:rPr>
              <a:t>кадастровый </a:t>
            </a:r>
            <a:r>
              <a:rPr lang="ru-RU" sz="1350" b="1" dirty="0">
                <a:solidFill>
                  <a:schemeClr val="tx1"/>
                </a:solidFill>
              </a:rPr>
              <a:t>номер</a:t>
            </a:r>
            <a:r>
              <a:rPr lang="ru-RU" sz="1350" dirty="0">
                <a:solidFill>
                  <a:schemeClr val="tx1"/>
                </a:solidFill>
              </a:rPr>
              <a:t> ранее учтенного объекта недвижимости, содержащийся в Едином государственном реестре недвижимости, </a:t>
            </a:r>
            <a:r>
              <a:rPr lang="ru-RU" sz="1350" b="1" dirty="0">
                <a:solidFill>
                  <a:schemeClr val="tx1"/>
                </a:solidFill>
              </a:rPr>
              <a:t>а в случае отсутствия</a:t>
            </a:r>
            <a:r>
              <a:rPr lang="ru-RU" sz="1350" dirty="0">
                <a:solidFill>
                  <a:schemeClr val="tx1"/>
                </a:solidFill>
              </a:rPr>
              <a:t> такого кадастрового номера - </a:t>
            </a:r>
            <a:r>
              <a:rPr lang="ru-RU" sz="1350" b="1" dirty="0">
                <a:solidFill>
                  <a:schemeClr val="tx1"/>
                </a:solidFill>
              </a:rPr>
              <a:t>вид, назначение, площадь, иная основная характеристика (при наличии), адрес такого объекта недвижимости</a:t>
            </a:r>
            <a:r>
              <a:rPr lang="ru-RU" sz="1350" dirty="0">
                <a:solidFill>
                  <a:schemeClr val="tx1"/>
                </a:solidFill>
              </a:rPr>
              <a:t> (при отсутствии адреса ранее учтенного объекта недвижимости - его местоположение</a:t>
            </a:r>
            <a:r>
              <a:rPr lang="ru-RU" sz="1350" dirty="0" smtClean="0">
                <a:solidFill>
                  <a:schemeClr val="tx1"/>
                </a:solidFill>
              </a:rPr>
              <a:t>);</a:t>
            </a:r>
          </a:p>
          <a:p>
            <a:pPr marL="342900" indent="-342900" algn="ctr">
              <a:buFont typeface="Wingdings" pitchFamily="2" charset="2"/>
              <a:buChar char="q"/>
            </a:pPr>
            <a:endParaRPr lang="ru-RU" sz="1350" b="1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q"/>
            </a:pPr>
            <a:r>
              <a:rPr lang="ru-RU" sz="1350" b="1" dirty="0" smtClean="0">
                <a:solidFill>
                  <a:schemeClr val="tx1"/>
                </a:solidFill>
              </a:rPr>
              <a:t>в </a:t>
            </a:r>
            <a:r>
              <a:rPr lang="ru-RU" sz="1350" b="1" dirty="0">
                <a:solidFill>
                  <a:schemeClr val="tx1"/>
                </a:solidFill>
              </a:rPr>
              <a:t>отношении выявленного правообладателя</a:t>
            </a:r>
            <a:r>
              <a:rPr lang="ru-RU" sz="1350" dirty="0">
                <a:solidFill>
                  <a:schemeClr val="tx1"/>
                </a:solidFill>
              </a:rPr>
              <a:t> ранее учтенного объекта недвижимости, являющегося </a:t>
            </a:r>
            <a:r>
              <a:rPr lang="ru-RU" sz="1350" b="1" dirty="0">
                <a:solidFill>
                  <a:schemeClr val="tx1"/>
                </a:solidFill>
              </a:rPr>
              <a:t>физическим лицом</a:t>
            </a:r>
            <a:r>
              <a:rPr lang="ru-RU" sz="1350" dirty="0">
                <a:solidFill>
                  <a:schemeClr val="tx1"/>
                </a:solidFill>
              </a:rPr>
              <a:t>: </a:t>
            </a:r>
            <a:r>
              <a:rPr lang="ru-RU" sz="1350" b="1" dirty="0">
                <a:solidFill>
                  <a:schemeClr val="tx1"/>
                </a:solidFill>
              </a:rPr>
              <a:t>фамилия, имя, отчество (при наличии), дата и место рождения, вид и реквизиты документов, удостоверяющих личность, страховой номер индивидуального лицевого счета в системе обязательного пенсионного страхования, адрес регистрации по месту жительства и (или) по месту пребывания</a:t>
            </a:r>
            <a:r>
              <a:rPr lang="ru-RU" sz="1350" dirty="0" smtClean="0">
                <a:solidFill>
                  <a:schemeClr val="tx1"/>
                </a:solidFill>
              </a:rPr>
              <a:t>;</a:t>
            </a:r>
          </a:p>
          <a:p>
            <a:pPr algn="ctr"/>
            <a:endParaRPr lang="ru-RU" sz="1350" dirty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q"/>
            </a:pPr>
            <a:r>
              <a:rPr lang="ru-RU" sz="1350" dirty="0">
                <a:solidFill>
                  <a:schemeClr val="tx1"/>
                </a:solidFill>
              </a:rPr>
              <a:t> </a:t>
            </a:r>
            <a:r>
              <a:rPr lang="ru-RU" sz="1350" b="1" dirty="0">
                <a:solidFill>
                  <a:schemeClr val="tx1"/>
                </a:solidFill>
              </a:rPr>
              <a:t>в отношении выявленного правообладателя</a:t>
            </a:r>
            <a:r>
              <a:rPr lang="ru-RU" sz="1350" dirty="0">
                <a:solidFill>
                  <a:schemeClr val="tx1"/>
                </a:solidFill>
              </a:rPr>
              <a:t> ранее учтенного объекта недвижимости, являющегося </a:t>
            </a:r>
            <a:r>
              <a:rPr lang="ru-RU" sz="1350" b="1" dirty="0">
                <a:solidFill>
                  <a:schemeClr val="tx1"/>
                </a:solidFill>
              </a:rPr>
              <a:t>юридическим лицом: полное наименование юридического лица, идентификационный номер налогоплательщика, основной государственный регистрационный </a:t>
            </a:r>
            <a:r>
              <a:rPr lang="ru-RU" sz="1350" b="1" dirty="0" smtClean="0">
                <a:solidFill>
                  <a:schemeClr val="tx1"/>
                </a:solidFill>
              </a:rPr>
              <a:t>номер;</a:t>
            </a:r>
          </a:p>
          <a:p>
            <a:pPr algn="ctr"/>
            <a:endParaRPr lang="ru-RU" sz="1350" b="1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q"/>
            </a:pPr>
            <a:r>
              <a:rPr lang="ru-RU" sz="1350" b="1" dirty="0">
                <a:solidFill>
                  <a:schemeClr val="tx1"/>
                </a:solidFill>
              </a:rPr>
              <a:t> документы, подтверждающие, что выявленное лицо является правообладателем ранее учтенного объекта недвижимости, их реквизиты (при наличии у документов реквизитов</a:t>
            </a:r>
            <a:r>
              <a:rPr lang="ru-RU" sz="1350" b="1" dirty="0" smtClean="0">
                <a:solidFill>
                  <a:schemeClr val="tx1"/>
                </a:solidFill>
              </a:rPr>
              <a:t>);</a:t>
            </a:r>
          </a:p>
          <a:p>
            <a:pPr algn="ctr"/>
            <a:endParaRPr lang="ru-RU" sz="1350" b="1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q"/>
            </a:pPr>
            <a:r>
              <a:rPr lang="ru-RU" sz="1350" b="1" dirty="0">
                <a:solidFill>
                  <a:schemeClr val="tx1"/>
                </a:solidFill>
              </a:rPr>
              <a:t>результаты осмотра здания, сооружения или объекта незавершенного строительства, подтверждающие, что на момент проведения мероприятий по выявлению правообладателей таких объектов недвижимости, являющихся ранее учтенными, они не прекратили свое существование</a:t>
            </a:r>
            <a:r>
              <a:rPr lang="ru-RU" sz="135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ФОРМИРУЕТСЯ 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случае, если ответы на запросы</a:t>
            </a:r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содержат 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противоречивую информацию о правообладателе ранее учтенного объекта недвижимости либо если ранее учтенным объектом недвижимости является здание, сооружение или объект незавершенного строительства, прекратившие свое существование.</a:t>
            </a:r>
          </a:p>
          <a:p>
            <a:pPr algn="ctr"/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ctr">
              <a:buFont typeface="Wingdings" pitchFamily="2" charset="2"/>
              <a:buChar char="q"/>
            </a:pPr>
            <a:endParaRPr lang="ru-RU" sz="1350" dirty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6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12" y="468263"/>
            <a:ext cx="9315450" cy="81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15838" y="1285825"/>
            <a:ext cx="90113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ДНЕЙ </a:t>
            </a:r>
            <a:r>
              <a:rPr lang="ru-RU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МОМЕНТА ПОДГОТОВКИ ПРОЕКТА</a:t>
            </a:r>
            <a:endParaRPr lang="ru-RU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0" y="2209155"/>
            <a:ext cx="1672049" cy="12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28926" y="2340471"/>
            <a:ext cx="7342310" cy="1800200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0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38388" y="2052440"/>
            <a:ext cx="77312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размещает в информационно-телекоммуникационной сети "Интернет" на официальном сайте муниципального образования, на территории которого расположен соответствующий ранее учтенный объект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недвижимости, сведения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данном объекте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недвижимости, срок возражения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информацию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выявленном правообладателе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ранее учтенного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80" y="4359920"/>
            <a:ext cx="1672049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27" y="5816844"/>
            <a:ext cx="790154" cy="79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34380" y="4140671"/>
            <a:ext cx="78193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направляет заказным письмом с уведомлением о вручении проект решения лицу, выявленному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 правообладателя ранее учтенного объекта недвижимости, по адресу регистрации по месту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жительства (пребывания),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по адресу юридического лица в пределах его места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нахождения, либо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вручает проект решения указанному лицу с распиской в получении.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наличии сведений, направляет на адрес электронной почты.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101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70236" y="612279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решения считается полученным лицом, выявленным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 правообладателя ранее учтенного объекта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недвижимости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236" y="1620391"/>
            <a:ext cx="1944216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46500" y="1842710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u="sng" dirty="0">
                <a:solidFill>
                  <a:srgbClr val="C00000"/>
                </a:solidFill>
              </a:rPr>
              <a:t>со дня вручения </a:t>
            </a:r>
            <a:r>
              <a:rPr lang="ru-RU" u="sng" dirty="0" smtClean="0">
                <a:solidFill>
                  <a:srgbClr val="C00000"/>
                </a:solidFill>
              </a:rPr>
              <a:t>ему </a:t>
            </a:r>
            <a:r>
              <a:rPr lang="ru-RU" u="sng" dirty="0">
                <a:solidFill>
                  <a:srgbClr val="C00000"/>
                </a:solidFill>
              </a:rPr>
              <a:t>заказного письма или со дня возврата </a:t>
            </a:r>
            <a:r>
              <a:rPr lang="ru-RU" u="sng" dirty="0" smtClean="0">
                <a:solidFill>
                  <a:srgbClr val="C00000"/>
                </a:solidFill>
              </a:rPr>
              <a:t>отправителю письма</a:t>
            </a:r>
            <a:endParaRPr lang="ru-RU" u="sng" dirty="0">
              <a:solidFill>
                <a:srgbClr val="C00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284" y="3204567"/>
            <a:ext cx="932966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34794" y="3380521"/>
            <a:ext cx="23769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u="sng" dirty="0">
                <a:solidFill>
                  <a:srgbClr val="C00000"/>
                </a:solidFill>
              </a:rPr>
              <a:t>со дня направления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806" y="4500711"/>
            <a:ext cx="1411922" cy="2103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74492" y="5004767"/>
            <a:ext cx="53467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u="sng" dirty="0" smtClean="0">
                <a:solidFill>
                  <a:srgbClr val="C00000"/>
                </a:solidFill>
              </a:rPr>
              <a:t>со </a:t>
            </a:r>
            <a:r>
              <a:rPr lang="ru-RU" u="sng" dirty="0">
                <a:solidFill>
                  <a:srgbClr val="C00000"/>
                </a:solidFill>
              </a:rPr>
              <a:t>дня, указанного в расписке о получении этим лицом проекта решения</a:t>
            </a:r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7683830" y="2516135"/>
            <a:ext cx="468052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дней на возражение</a:t>
            </a:r>
            <a:endParaRPr lang="ru-RU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288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0356" y="540271"/>
            <a:ext cx="6480720" cy="122413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6220" y="468263"/>
            <a:ext cx="8208912" cy="93610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62500" lnSpcReduction="20000"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Возражение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от лица выявленного в качестве правообладателя ранее учтенного объекта</a:t>
            </a: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516" y="5652839"/>
            <a:ext cx="2305050" cy="17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 rot="21303675">
            <a:off x="6013594" y="1182878"/>
            <a:ext cx="49187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5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 течение 45 дней</a:t>
            </a:r>
            <a:endParaRPr lang="ru-RU" sz="35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58268" y="1887012"/>
            <a:ext cx="65617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поступили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возражения относительно сведений о правообладателе ранее учтенного объекта недвижимости, указанных в проекте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решения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itchFamily="2" charset="2"/>
              <a:buChar char="v"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поступили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возражения относительно сведений о правообладателе ранее учтенного объекта недвижимости, указанных в проекте решения</a:t>
            </a:r>
          </a:p>
          <a:p>
            <a:pPr marL="342900" indent="-342900">
              <a:buFont typeface="Wingdings" pitchFamily="2" charset="2"/>
              <a:buChar char="v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859" y="1887010"/>
            <a:ext cx="2871841" cy="1015663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7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Решение </a:t>
            </a:r>
            <a:r>
              <a:rPr lang="ru-RU" sz="36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-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</a:t>
            </a:r>
            <a:endParaRPr kumimoji="0" lang="ru-RU" sz="43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54912" y="3708623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>
                <a:solidFill>
                  <a:srgbClr val="FF0000"/>
                </a:solidFill>
              </a:rPr>
              <a:t>Решение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-</a:t>
            </a:r>
            <a:r>
              <a:rPr lang="en-US" b="1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20520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4474" y="1404367"/>
            <a:ext cx="8078942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 БОЛЕЕ 5 ДНЕЙ СО ДНЯ ПРИНЯТИЯ РЕШЕНИЯ</a:t>
            </a:r>
            <a:endParaRPr lang="ru-RU" sz="3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20" y="468263"/>
            <a:ext cx="9315450" cy="81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низ 5"/>
          <p:cNvSpPr/>
          <p:nvPr/>
        </p:nvSpPr>
        <p:spPr>
          <a:xfrm>
            <a:off x="4770636" y="1958365"/>
            <a:ext cx="792088" cy="8141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612" y="2916535"/>
            <a:ext cx="122413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33670" y="4395763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itchFamily="49" charset="0"/>
              <a:buChar char="o"/>
            </a:pPr>
            <a:r>
              <a:rPr lang="ru-RU" sz="1400" b="1" dirty="0"/>
              <a:t>заявление о внесении в Единый государственный реестр недвижимости сведений, </a:t>
            </a:r>
            <a:r>
              <a:rPr lang="ru-RU" sz="1400" b="1" dirty="0" smtClean="0"/>
              <a:t>о </a:t>
            </a:r>
            <a:r>
              <a:rPr lang="ru-RU" sz="1400" b="1" dirty="0"/>
              <a:t>правообладателе ранее учтенного объекта недвижимости </a:t>
            </a:r>
            <a:r>
              <a:rPr lang="ru-RU" sz="1400" dirty="0"/>
              <a:t>- в случае, если сведения о ранее учтенном объекте недвижимости, за исключением сведений о его правообладателе, содержатся в Едином государственном реестре недвижимости</a:t>
            </a:r>
            <a:r>
              <a:rPr lang="ru-RU" sz="1400" dirty="0" smtClean="0"/>
              <a:t>; (</a:t>
            </a:r>
            <a:r>
              <a:rPr lang="ru-RU" sz="1400" dirty="0"/>
              <a:t>с приложением </a:t>
            </a:r>
            <a:r>
              <a:rPr lang="ru-RU" sz="1400" dirty="0" smtClean="0"/>
              <a:t>решения </a:t>
            </a:r>
            <a:r>
              <a:rPr lang="ru-RU" sz="1400" dirty="0"/>
              <a:t>о выявлении правообладателя ранее учтенного объекта недвижимости и документы, содержащие сведения, полученные по </a:t>
            </a:r>
            <a:r>
              <a:rPr lang="ru-RU" sz="1400" dirty="0" smtClean="0"/>
              <a:t>запросам)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ru-RU" sz="1400" b="1" dirty="0" smtClean="0"/>
              <a:t>заявления </a:t>
            </a:r>
            <a:r>
              <a:rPr lang="ru-RU" sz="1400" b="1" dirty="0"/>
              <a:t>о внесении в Единый государственный реестр недвижимости сведений о ранее учтенном объекте недвижимости и о внесении в Единый государственный реестр недвижимости сведений о правообладателе ранее учтенного объекта недвижимости </a:t>
            </a:r>
            <a:r>
              <a:rPr lang="ru-RU" sz="1400" dirty="0" smtClean="0"/>
              <a:t>- в </a:t>
            </a:r>
            <a:r>
              <a:rPr lang="ru-RU" sz="1400" dirty="0"/>
              <a:t>случае, если сведения о ранее учтенном объекте недвижимости, а также о его правообладателе в Едином государственном реестре недвижимости </a:t>
            </a:r>
            <a:r>
              <a:rPr lang="ru-RU" sz="1400" dirty="0" smtClean="0"/>
              <a:t>отсутствуют (</a:t>
            </a:r>
            <a:r>
              <a:rPr lang="ru-RU" sz="1400" dirty="0"/>
              <a:t>с приложением </a:t>
            </a:r>
            <a:r>
              <a:rPr lang="ru-RU" sz="1400" dirty="0" smtClean="0"/>
              <a:t>решения </a:t>
            </a:r>
            <a:r>
              <a:rPr lang="ru-RU" sz="1400" dirty="0"/>
              <a:t>о выявлении правообладателя ранее учтенного объекта недвижимости и документы, содержащие сведения, полученные по запросам, </a:t>
            </a:r>
            <a:r>
              <a:rPr lang="ru-RU" sz="1400" dirty="0" smtClean="0"/>
              <a:t>а </a:t>
            </a:r>
            <a:r>
              <a:rPr lang="ru-RU" sz="1400" dirty="0"/>
              <a:t>также документы, предусмотренные пунктами 2 и (или) 3 части 5 статьи 69 настоящего Федерального </a:t>
            </a:r>
            <a:r>
              <a:rPr lang="ru-RU" sz="1400" dirty="0" smtClean="0"/>
              <a:t>закона).</a:t>
            </a:r>
            <a:endParaRPr lang="ru-RU" sz="1400" dirty="0"/>
          </a:p>
          <a:p>
            <a:pPr marL="285750" indent="-285750">
              <a:buFont typeface="Courier New" pitchFamily="49" charset="0"/>
              <a:buChar char="o"/>
            </a:pPr>
            <a:endParaRPr lang="ru-RU" sz="1400" dirty="0"/>
          </a:p>
          <a:p>
            <a:pPr marL="285750" indent="-285750">
              <a:buFont typeface="Courier New" pitchFamily="49" charset="0"/>
              <a:buChar char="o"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982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12" y="396255"/>
            <a:ext cx="9315450" cy="81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749" y="1213817"/>
            <a:ext cx="833437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636" y="5004767"/>
            <a:ext cx="1408112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4986660" y="1978502"/>
            <a:ext cx="886892" cy="23468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276" y="2575666"/>
            <a:ext cx="1944688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892" y="2450303"/>
            <a:ext cx="1653530" cy="14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28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32856E9-D54F-41F8-AAD8-110CBD6F8016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612" y="2124447"/>
            <a:ext cx="4904507" cy="4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70236" y="828303"/>
            <a:ext cx="7128792" cy="129614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54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16348</TotalTime>
  <Words>1073</Words>
  <Application>Microsoft Office PowerPoint</Application>
  <PresentationFormat>Произвольный</PresentationFormat>
  <Paragraphs>82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2_Present_FNS2012_A4</vt:lpstr>
      <vt:lpstr>«Схематическая методика работы по реализации ст. 69.1 Федерального закона «О государственной регистрации недвижимости» от 13.07.2015 № 218-ФЗ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Kraftway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Lada</cp:lastModifiedBy>
  <cp:revision>1103</cp:revision>
  <cp:lastPrinted>2021-02-17T08:40:16Z</cp:lastPrinted>
  <dcterms:created xsi:type="dcterms:W3CDTF">2013-04-18T07:19:29Z</dcterms:created>
  <dcterms:modified xsi:type="dcterms:W3CDTF">2021-06-03T09:56:00Z</dcterms:modified>
</cp:coreProperties>
</file>